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317" r:id="rId4"/>
    <p:sldId id="277" r:id="rId5"/>
    <p:sldId id="304" r:id="rId6"/>
    <p:sldId id="303" r:id="rId7"/>
    <p:sldId id="285" r:id="rId8"/>
    <p:sldId id="313" r:id="rId9"/>
    <p:sldId id="306" r:id="rId10"/>
    <p:sldId id="307" r:id="rId11"/>
    <p:sldId id="316" r:id="rId12"/>
    <p:sldId id="301" r:id="rId13"/>
    <p:sldId id="287" r:id="rId14"/>
    <p:sldId id="302" r:id="rId15"/>
    <p:sldId id="290" r:id="rId16"/>
    <p:sldId id="291" r:id="rId17"/>
    <p:sldId id="318" r:id="rId18"/>
    <p:sldId id="322" r:id="rId19"/>
    <p:sldId id="323" r:id="rId20"/>
    <p:sldId id="321" r:id="rId21"/>
    <p:sldId id="292" r:id="rId22"/>
    <p:sldId id="319" r:id="rId23"/>
    <p:sldId id="314" r:id="rId24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05" autoAdjust="0"/>
  </p:normalViewPr>
  <p:slideViewPr>
    <p:cSldViewPr snapToGrid="0" snapToObjects="1">
      <p:cViewPr>
        <p:scale>
          <a:sx n="112" d="100"/>
          <a:sy n="112" d="100"/>
        </p:scale>
        <p:origin x="-1544" y="7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6CDD-D1F7-5D44-8D8E-4A44E39BB3CF}" type="datetimeFigureOut">
              <a:rPr lang="de-DE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B4AA-1EA2-6C41-AA68-7AC53802C6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3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05.12.15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209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Filtering-based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dirty="0" smtClean="0"/>
              <a:t>2 </a:t>
            </a:r>
            <a:r>
              <a:rPr lang="de-DE" dirty="0" err="1" smtClean="0"/>
              <a:t>steps</a:t>
            </a:r>
            <a:r>
              <a:rPr lang="de-DE" dirty="0" smtClean="0"/>
              <a:t> ...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past</a:t>
            </a:r>
            <a:r>
              <a:rPr lang="de-DE" dirty="0" smtClean="0"/>
              <a:t> </a:t>
            </a:r>
            <a:r>
              <a:rPr lang="de-DE" dirty="0" err="1" smtClean="0"/>
              <a:t>observation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transferred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baseline="0" dirty="0" smtClean="0"/>
              <a:t> Frame via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Prior Belief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Filter.</a:t>
            </a:r>
          </a:p>
          <a:p>
            <a:r>
              <a:rPr lang="de-DE" baseline="0" dirty="0" smtClean="0"/>
              <a:t>But a </a:t>
            </a:r>
            <a:r>
              <a:rPr lang="de-DE" baseline="0" dirty="0" err="1" smtClean="0"/>
              <a:t>Past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never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corrected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observation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Keyframe-based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nonlinear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optimization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a large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landmark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observations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 SET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keyframes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 </a:t>
            </a:r>
          </a:p>
          <a:p>
            <a:r>
              <a:rPr lang="de-DE" baseline="0" dirty="0" err="1" smtClean="0"/>
              <a:t>Like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corrected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observation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ROVIO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OKVIS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12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algorithms</a:t>
            </a:r>
            <a:r>
              <a:rPr lang="de-DE" baseline="0" dirty="0" smtClean="0"/>
              <a:t> on a </a:t>
            </a:r>
            <a:r>
              <a:rPr lang="de-DE" baseline="0" dirty="0" err="1" smtClean="0"/>
              <a:t>dataset</a:t>
            </a:r>
            <a:r>
              <a:rPr lang="de-DE" baseline="0" dirty="0" smtClean="0"/>
              <a:t> Simon Lynen </a:t>
            </a:r>
            <a:r>
              <a:rPr lang="de-DE" baseline="0" dirty="0" err="1" smtClean="0"/>
              <a:t>collected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evaluate</a:t>
            </a:r>
            <a:r>
              <a:rPr lang="de-DE" baseline="0" dirty="0" smtClean="0"/>
              <a:t> OKVIS.</a:t>
            </a:r>
          </a:p>
          <a:p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captured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indoors</a:t>
            </a:r>
            <a:r>
              <a:rPr lang="de-DE" baseline="0" dirty="0" smtClean="0"/>
              <a:t>, 100 </a:t>
            </a:r>
            <a:r>
              <a:rPr lang="de-DE" baseline="0" dirty="0" err="1" smtClean="0"/>
              <a:t>handheld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clear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happened</a:t>
            </a:r>
            <a:r>
              <a:rPr lang="de-DE" baseline="0" dirty="0" smtClean="0"/>
              <a:t> was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orientation error at the axes separately, the roll and pitch errors are bounded and below 1 degree for both algorithms over the whole sequence. Thanks to the IMU the gravity vector is observable and therefore errors around axes lying in the horizontal plane are bounded.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 contribution to the absolute orientation error is coming from the yaw error – the rotation around the world-z axis.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95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the Global Accuracy it is of great interest how well tracking is working on short distances.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relative translation error compares the true and estimated Travelled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 between two frames.</a:t>
            </a:r>
          </a:p>
          <a:p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relative orientation error compares the true change in attitude with the estimated change in attitude between two frames.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34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smtClean="0"/>
              <a:t>Gap</a:t>
            </a:r>
            <a:r>
              <a:rPr lang="de-DE" baseline="0" dirty="0" smtClean="0"/>
              <a:t> in Global </a:t>
            </a:r>
            <a:r>
              <a:rPr lang="de-DE" baseline="0" dirty="0" err="1" smtClean="0"/>
              <a:t>Accuracy</a:t>
            </a:r>
            <a:endParaRPr lang="de-DE" baseline="0" dirty="0" smtClean="0"/>
          </a:p>
          <a:p>
            <a:pPr marL="228600" indent="-228600">
              <a:buAutoNum type="arabicParenR"/>
            </a:pPr>
            <a:r>
              <a:rPr lang="de-DE" baseline="0" dirty="0" err="1" smtClean="0"/>
              <a:t>Similar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Accuracy</a:t>
            </a:r>
            <a:endParaRPr lang="de-DE" baseline="0" dirty="0" smtClean="0"/>
          </a:p>
          <a:p>
            <a:pPr marL="228600" indent="-228600">
              <a:buAutoNum type="arabicParenR"/>
            </a:pPr>
            <a:r>
              <a:rPr lang="de-DE" baseline="0" dirty="0" err="1" smtClean="0"/>
              <a:t>Regarding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Computational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ROVIO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 of these results there is an additional “soft” argument for Rovio: It is working robustly for many people in here – live with the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visensor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simulation and on other different datasets I was working on.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second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I takle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question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Visual-</a:t>
            </a:r>
            <a:r>
              <a:rPr lang="de-DE" dirty="0" err="1" smtClean="0"/>
              <a:t>Inertial</a:t>
            </a:r>
            <a:r>
              <a:rPr lang="de-DE" baseline="0" dirty="0" smtClean="0"/>
              <a:t> Odometry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non-</a:t>
            </a:r>
            <a:r>
              <a:rPr lang="de-DE" baseline="0" dirty="0" err="1" smtClean="0"/>
              <a:t>timesynchronized</a:t>
            </a:r>
            <a:r>
              <a:rPr lang="de-DE" baseline="0" dirty="0" smtClean="0"/>
              <a:t> Hardware.</a:t>
            </a:r>
          </a:p>
          <a:p>
            <a:r>
              <a:rPr lang="de-DE" dirty="0" smtClean="0"/>
              <a:t>The VI SENSOR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hardwarewise</a:t>
            </a:r>
            <a:r>
              <a:rPr lang="de-DE" dirty="0" smtClean="0"/>
              <a:t> </a:t>
            </a:r>
            <a:r>
              <a:rPr lang="de-DE" dirty="0" err="1" smtClean="0"/>
              <a:t>timesynchronized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IMU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triggering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signals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arrive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perfectly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aligned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Rovio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non </a:t>
            </a:r>
            <a:r>
              <a:rPr lang="de-DE" baseline="0" dirty="0" err="1" smtClean="0"/>
              <a:t>timesynchronized</a:t>
            </a:r>
            <a:r>
              <a:rPr lang="de-DE" baseline="0" dirty="0" smtClean="0"/>
              <a:t> Sensorsystem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attached</a:t>
            </a:r>
            <a:r>
              <a:rPr lang="de-DE" baseline="0" dirty="0" smtClean="0"/>
              <a:t> ...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Summerizing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presented work we saw, that 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Rovio and Okvis are both promising Visual-Inertial Odometry Implementations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Rovio is prone to drift – especially in Yaw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Rovio and Okvis showed similar and good performance regarding local accuracy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Rovio is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principally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able to run on a non-hardware-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timesynchronized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Sensorsystem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brings me to the outlook after this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Semesterthesis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4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054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C046-B50E-FE4F-94B7-776F2E4B7585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7700-E2A4-2246-9A22-03A816779BB3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387-1FD2-6B42-90B5-8804A61BCC8C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198B-28BB-4D4E-B737-4063F14B5D8F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5629-5327-A84F-B800-CB5895BC7F5C}" type="datetime1">
              <a:rPr lang="de-CH" smtClean="0"/>
              <a:t>05.12.15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F061-9C64-5548-AF47-B237C272BCF4}" type="datetime1">
              <a:rPr lang="de-CH" smtClean="0"/>
              <a:t>05.12.15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30F1-23D2-E941-90A1-94E0A4A8DDF8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D812-CA6E-E84E-A0F1-4F66D8F30BD5}" type="datetime1">
              <a:rPr lang="de-CH" smtClean="0"/>
              <a:t>05.12.15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7631156-B643-E54E-BDE1-EF1DCB088244}" type="datetime1">
              <a:rPr lang="de-CH" smtClean="0"/>
              <a:t>05.12.15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6383063"/>
            <a:ext cx="1470840" cy="3939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42FA-FF09-8444-A608-4CECBAC3AEE3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</a:t>
            </a:r>
            <a:r>
              <a:rPr lang="de-CH" dirty="0" err="1" smtClean="0"/>
              <a:t>generic</a:t>
            </a:r>
            <a:r>
              <a:rPr lang="de-CH" dirty="0" smtClean="0"/>
              <a:t> Visual</a:t>
            </a:r>
            <a:r>
              <a:rPr lang="de-CH" dirty="0"/>
              <a:t>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smtClean="0"/>
              <a:t>Odometry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4518"/>
              </p:ext>
            </p:extLst>
          </p:nvPr>
        </p:nvGraphicFramePr>
        <p:xfrm>
          <a:off x="2678687" y="1501214"/>
          <a:ext cx="3765636" cy="148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82818"/>
                <a:gridCol w="188281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Absolute Error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ROVIO</a:t>
                      </a:r>
                      <a:endParaRPr lang="de-DE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OKVIS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2.5 m / 1000 m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 m / 1000 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45 ° / 1000 m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 ° / 1000 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859157"/>
              </p:ext>
            </p:extLst>
          </p:nvPr>
        </p:nvGraphicFramePr>
        <p:xfrm>
          <a:off x="2678687" y="3252584"/>
          <a:ext cx="3765636" cy="148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82818"/>
                <a:gridCol w="188281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Relative Error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ROVIO</a:t>
                      </a:r>
                      <a:endParaRPr lang="de-DE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OKVIS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0.6 ° / 1 m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0.6 ° / 1 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99304"/>
              </p:ext>
            </p:extLst>
          </p:nvPr>
        </p:nvGraphicFramePr>
        <p:xfrm>
          <a:off x="2678687" y="5000550"/>
          <a:ext cx="3765636" cy="11074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82818"/>
                <a:gridCol w="1882818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Complexity</a:t>
                      </a:r>
                      <a:endParaRPr lang="de-DE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ROVIO</a:t>
                      </a:r>
                      <a:endParaRPr lang="de-DE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OKVIS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10 </a:t>
                      </a:r>
                      <a:r>
                        <a:rPr lang="de-DE" dirty="0" err="1" smtClean="0"/>
                        <a:t>ms</a:t>
                      </a:r>
                      <a:r>
                        <a:rPr lang="de-DE" dirty="0" smtClean="0"/>
                        <a:t> / Frame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unknown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higher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Towards</a:t>
            </a:r>
            <a:r>
              <a:rPr lang="de-CH" dirty="0"/>
              <a:t> non-</a:t>
            </a:r>
            <a:r>
              <a:rPr lang="de-CH" dirty="0" err="1"/>
              <a:t>timesynchronized</a:t>
            </a:r>
            <a:r>
              <a:rPr lang="de-CH" dirty="0"/>
              <a:t> </a:t>
            </a:r>
            <a:r>
              <a:rPr lang="de-CH" dirty="0" smtClean="0"/>
              <a:t>Hardware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29" y="2113042"/>
            <a:ext cx="3670341" cy="2752756"/>
          </a:xfrm>
          <a:prstGeom prst="rect">
            <a:avLst/>
          </a:prstGeom>
        </p:spPr>
      </p:pic>
      <p:grpSp>
        <p:nvGrpSpPr>
          <p:cNvPr id="14" name="Gruppierung 13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314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69" y="1473301"/>
            <a:ext cx="3656229" cy="2670071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/>
              <a:t>Visensor</a:t>
            </a:r>
            <a:r>
              <a:rPr lang="de-DE" dirty="0"/>
              <a:t>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9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loopslow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49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609408"/>
            <a:ext cx="5154679" cy="1624702"/>
          </a:xfrm>
        </p:spPr>
        <p:txBody>
          <a:bodyPr/>
          <a:lstStyle/>
          <a:p>
            <a:r>
              <a:rPr lang="en-GB" dirty="0" smtClean="0"/>
              <a:t>Fast, shaky motions</a:t>
            </a:r>
          </a:p>
          <a:p>
            <a:r>
              <a:rPr lang="en-GB" dirty="0" smtClean="0"/>
              <a:t>Dynamics: 2.5 m/s, 5 rad/s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66D0-4291-8D47-8B9B-D30E749BA10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39" y="1473301"/>
            <a:ext cx="4278960" cy="267007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17284" y="5693331"/>
            <a:ext cx="8496300" cy="69822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 </a:t>
            </a:r>
            <a:r>
              <a:rPr lang="de-DE" dirty="0" err="1" smtClean="0"/>
              <a:t>diverging</a:t>
            </a:r>
            <a:endParaRPr lang="de-DE" dirty="0" smtClean="0"/>
          </a:p>
        </p:txBody>
      </p:sp>
      <p:grpSp>
        <p:nvGrpSpPr>
          <p:cNvPr id="13" name="Gruppierung 12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8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" name="loopfast5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50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5036408"/>
            <a:ext cx="7456763" cy="1260677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Extrinsics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Rovio </a:t>
            </a:r>
            <a:r>
              <a:rPr lang="de-DE" dirty="0" err="1" smtClean="0"/>
              <a:t>performance</a:t>
            </a:r>
            <a:r>
              <a:rPr lang="de-DE" dirty="0" smtClean="0"/>
              <a:t> on non-</a:t>
            </a:r>
            <a:r>
              <a:rPr lang="de-DE" dirty="0" err="1" smtClean="0"/>
              <a:t>timesynced</a:t>
            </a:r>
            <a:r>
              <a:rPr lang="de-DE" dirty="0" smtClean="0"/>
              <a:t> Hardware</a:t>
            </a:r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60" y="1592714"/>
            <a:ext cx="4083538" cy="2548128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rst_image_loopfas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950208" cy="25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68336"/>
            <a:ext cx="8496300" cy="4365774"/>
          </a:xfrm>
        </p:spPr>
        <p:txBody>
          <a:bodyPr/>
          <a:lstStyle/>
          <a:p>
            <a:r>
              <a:rPr lang="de-DE" dirty="0" smtClean="0"/>
              <a:t>Rovio: Combine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Secondary</a:t>
            </a:r>
            <a:r>
              <a:rPr lang="de-DE" dirty="0" smtClean="0"/>
              <a:t> Module </a:t>
            </a:r>
            <a:r>
              <a:rPr lang="de-DE" dirty="0" err="1" smtClean="0"/>
              <a:t>performing</a:t>
            </a:r>
            <a:r>
              <a:rPr lang="de-DE" dirty="0" smtClean="0"/>
              <a:t> a Global </a:t>
            </a:r>
            <a:r>
              <a:rPr lang="de-DE" dirty="0" err="1" smtClean="0"/>
              <a:t>Optimization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Run Rovio on </a:t>
            </a:r>
            <a:r>
              <a:rPr lang="de-DE" dirty="0" err="1" smtClean="0"/>
              <a:t>embedded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-quality IMU </a:t>
            </a:r>
            <a:r>
              <a:rPr lang="de-DE" dirty="0" err="1" smtClean="0"/>
              <a:t>and</a:t>
            </a:r>
            <a:r>
              <a:rPr lang="de-DE" dirty="0" smtClean="0"/>
              <a:t> 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</a:t>
            </a:r>
          </a:p>
          <a:p>
            <a:endParaRPr lang="de-DE" dirty="0"/>
          </a:p>
          <a:p>
            <a:r>
              <a:rPr lang="de-DE" dirty="0" smtClean="0"/>
              <a:t>Run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r>
              <a:rPr lang="de-DE" dirty="0" smtClean="0"/>
              <a:t> Okvis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C82F-4837-8A40-AC2E-486F81E7B47B}" type="datetime1">
              <a:rPr lang="de-CH" smtClean="0"/>
              <a:t>06.12.15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3" name="Gruppierung 12"/>
          <p:cNvGrpSpPr/>
          <p:nvPr/>
        </p:nvGrpSpPr>
        <p:grpSpPr>
          <a:xfrm>
            <a:off x="1802932" y="95618"/>
            <a:ext cx="6947666" cy="603502"/>
            <a:chOff x="1802932" y="95618"/>
            <a:chExt cx="6947666" cy="603502"/>
          </a:xfrm>
        </p:grpSpPr>
        <p:grpSp>
          <p:nvGrpSpPr>
            <p:cNvPr id="7" name="Gruppierung 6"/>
            <p:cNvGrpSpPr/>
            <p:nvPr/>
          </p:nvGrpSpPr>
          <p:grpSpPr>
            <a:xfrm>
              <a:off x="1802932" y="95618"/>
              <a:ext cx="6947666" cy="603502"/>
              <a:chOff x="1802932" y="95618"/>
              <a:chExt cx="6947666" cy="603502"/>
            </a:xfrm>
          </p:grpSpPr>
          <p:sp>
            <p:nvSpPr>
              <p:cNvPr id="8" name="Chevron 28"/>
              <p:cNvSpPr/>
              <p:nvPr/>
            </p:nvSpPr>
            <p:spPr>
              <a:xfrm>
                <a:off x="7031827" y="95618"/>
                <a:ext cx="1718771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Outlook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Chevron 28"/>
              <p:cNvSpPr/>
              <p:nvPr/>
            </p:nvSpPr>
            <p:spPr>
              <a:xfrm>
                <a:off x="1802932" y="95871"/>
                <a:ext cx="2762502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ROVIO and OKVIS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Chevron 33"/>
            <p:cNvSpPr/>
            <p:nvPr/>
          </p:nvSpPr>
          <p:spPr>
            <a:xfrm>
              <a:off x="7021333" y="95871"/>
              <a:ext cx="1718770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4261077" y="95618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0E70-C7DF-7841-AE53-EF4FA8A5F7D7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separated</a:t>
            </a:r>
            <a:r>
              <a:rPr lang="de-DE" dirty="0" smtClean="0"/>
              <a:t> </a:t>
            </a:r>
            <a:r>
              <a:rPr lang="de-DE" dirty="0" err="1" smtClean="0"/>
              <a:t>axes</a:t>
            </a:r>
            <a:r>
              <a:rPr lang="de-DE" dirty="0" smtClean="0"/>
              <a:t> – IJRR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60" y="1740507"/>
            <a:ext cx="2983276" cy="1861564"/>
          </a:xfrm>
          <a:prstGeom prst="rect">
            <a:avLst/>
          </a:prstGeom>
        </p:spPr>
      </p:pic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2" y="1736108"/>
            <a:ext cx="2976228" cy="1857166"/>
          </a:xfrm>
          <a:prstGeom prst="rect">
            <a:avLst/>
          </a:prstGeom>
        </p:spPr>
      </p:pic>
      <p:pic>
        <p:nvPicPr>
          <p:cNvPr id="16" name="Bild 15" descr="ate_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4010611"/>
            <a:ext cx="2976227" cy="1857166"/>
          </a:xfrm>
          <a:prstGeom prst="rect">
            <a:avLst/>
          </a:prstGeom>
        </p:spPr>
      </p:pic>
      <p:pic>
        <p:nvPicPr>
          <p:cNvPr id="17" name="Bild 16" descr="ate_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76" y="4010611"/>
            <a:ext cx="2983276" cy="1861564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4" y="4006213"/>
            <a:ext cx="2983276" cy="1861564"/>
          </a:xfrm>
          <a:prstGeom prst="rect">
            <a:avLst/>
          </a:prstGeom>
        </p:spPr>
      </p:pic>
      <p:pic>
        <p:nvPicPr>
          <p:cNvPr id="13" name="Bild 12" descr="aoe_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1736108"/>
            <a:ext cx="2976228" cy="185716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8" y="1319148"/>
            <a:ext cx="911048" cy="4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000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3" y="1553448"/>
            <a:ext cx="3305776" cy="2414142"/>
          </a:xfrm>
          <a:prstGeom prst="rect">
            <a:avLst/>
          </a:prstGeom>
        </p:spPr>
      </p:pic>
      <p:pic>
        <p:nvPicPr>
          <p:cNvPr id="7" name="Bild 6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79" y="1441809"/>
            <a:ext cx="2826730" cy="1763880"/>
          </a:xfrm>
          <a:prstGeom prst="rect">
            <a:avLst/>
          </a:prstGeom>
        </p:spPr>
      </p:pic>
      <p:pic>
        <p:nvPicPr>
          <p:cNvPr id="8" name="Bild 7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59" y="1430970"/>
            <a:ext cx="2846840" cy="1776428"/>
          </a:xfrm>
          <a:prstGeom prst="rect">
            <a:avLst/>
          </a:prstGeom>
        </p:spPr>
      </p:pic>
      <p:pic>
        <p:nvPicPr>
          <p:cNvPr id="10" name="Bild 9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9" y="4079201"/>
            <a:ext cx="2829470" cy="1765589"/>
          </a:xfrm>
          <a:prstGeom prst="rect">
            <a:avLst/>
          </a:prstGeom>
        </p:spPr>
      </p:pic>
      <p:pic>
        <p:nvPicPr>
          <p:cNvPr id="11" name="Bild 10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0" y="4112906"/>
            <a:ext cx="2846840" cy="17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71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9" y="1306379"/>
            <a:ext cx="3322126" cy="2073007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1518415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1503977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039394"/>
            <a:ext cx="2753888" cy="1718426"/>
          </a:xfrm>
          <a:prstGeom prst="rect">
            <a:avLst/>
          </a:prstGeom>
        </p:spPr>
      </p:pic>
      <p:pic>
        <p:nvPicPr>
          <p:cNvPr id="8" name="Bild 7" descr="fast_r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4039392"/>
            <a:ext cx="2753890" cy="1718428"/>
          </a:xfrm>
          <a:prstGeom prst="rect">
            <a:avLst/>
          </a:prstGeom>
        </p:spPr>
      </p:pic>
      <p:pic>
        <p:nvPicPr>
          <p:cNvPr id="9" name="Bild 8" descr="fast_ro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5" y="4039394"/>
            <a:ext cx="2753887" cy="17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536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CE78-899C-C946-B169-951567590A5D}" type="datetime1">
              <a:rPr lang="en-GB" smtClean="0"/>
              <a:t>05.12.15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Julian Surber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3694688"/>
            <a:ext cx="4248150" cy="2539422"/>
          </a:xfrm>
        </p:spPr>
        <p:txBody>
          <a:bodyPr/>
          <a:lstStyle/>
          <a:p>
            <a:r>
              <a:rPr lang="en-GB" dirty="0" smtClean="0"/>
              <a:t>One key challenge: Single Robot Localization</a:t>
            </a:r>
          </a:p>
          <a:p>
            <a:endParaRPr lang="en-GB" dirty="0" smtClean="0"/>
          </a:p>
          <a:p>
            <a:r>
              <a:rPr lang="en-GB" dirty="0" smtClean="0"/>
              <a:t>Global and Local </a:t>
            </a:r>
            <a:endParaRPr lang="en-GB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8" y="1278837"/>
            <a:ext cx="8496300" cy="2107748"/>
          </a:xfrm>
          <a:prstGeom prst="rect">
            <a:avLst/>
          </a:prstGeom>
        </p:spPr>
      </p:pic>
      <p:sp>
        <p:nvSpPr>
          <p:cNvPr id="8" name="Inhaltsplatzhalter 9"/>
          <p:cNvSpPr txBox="1">
            <a:spLocks/>
          </p:cNvSpPr>
          <p:nvPr/>
        </p:nvSpPr>
        <p:spPr>
          <a:xfrm>
            <a:off x="4536578" y="3694688"/>
            <a:ext cx="4248150" cy="2539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Visual-Inertial Odometry</a:t>
            </a:r>
          </a:p>
          <a:p>
            <a:pPr lvl="1"/>
            <a:r>
              <a:rPr lang="en-GB" dirty="0"/>
              <a:t>Complementary Properties</a:t>
            </a:r>
          </a:p>
          <a:p>
            <a:pPr lvl="1"/>
            <a:r>
              <a:rPr lang="en-GB" dirty="0" smtClean="0"/>
              <a:t>Lightweight </a:t>
            </a:r>
          </a:p>
          <a:p>
            <a:pPr lvl="1"/>
            <a:r>
              <a:rPr lang="en-GB" dirty="0" smtClean="0"/>
              <a:t>Passive</a:t>
            </a:r>
            <a:endParaRPr lang="en-GB" dirty="0"/>
          </a:p>
          <a:p>
            <a:pPr lvl="1"/>
            <a:r>
              <a:rPr lang="en-GB" dirty="0" err="1" smtClean="0"/>
              <a:t>O</a:t>
            </a:r>
            <a:r>
              <a:rPr lang="en-GB" dirty="0" err="1" smtClean="0"/>
              <a:t>nboard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smtClean="0"/>
              <a:t>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66" y="1592714"/>
            <a:ext cx="3344184" cy="2206936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6" name="Bild 5" descr="euroc_gte_g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714"/>
            <a:ext cx="4449993" cy="43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52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smtClean="0"/>
              <a:t>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1166509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1166510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1166511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877361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877360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877362"/>
            <a:ext cx="2941298" cy="1835370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2151727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/>
              <a:t>A</a:t>
            </a:r>
            <a:r>
              <a:rPr lang="de-DE" dirty="0" err="1" smtClean="0"/>
              <a:t>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/>
              <a:t>A</a:t>
            </a:r>
            <a:r>
              <a:rPr lang="de-DE" dirty="0" smtClean="0"/>
              <a:t>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/>
              <a:t>R</a:t>
            </a:r>
            <a:r>
              <a:rPr lang="de-DE" dirty="0" smtClean="0"/>
              <a:t>TE = 4 cm / 1 m (4 %</a:t>
            </a:r>
            <a:r>
              <a:rPr lang="de-DE" dirty="0"/>
              <a:t>)	</a:t>
            </a:r>
          </a:p>
          <a:p>
            <a:r>
              <a:rPr lang="de-DE" dirty="0" smtClean="0"/>
              <a:t>ROE </a:t>
            </a:r>
            <a:r>
              <a:rPr lang="de-DE" dirty="0"/>
              <a:t>= 0.6° / 1 m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E6BF-D84F-A346-B7F9-F34B66C332E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smtClean="0"/>
              <a:t>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805890" cy="2374876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61" y="1592715"/>
            <a:ext cx="3805890" cy="2374875"/>
          </a:xfrm>
          <a:prstGeom prst="rect">
            <a:avLst/>
          </a:prstGeom>
        </p:spPr>
      </p:pic>
      <p:pic>
        <p:nvPicPr>
          <p:cNvPr id="10" name="Bild 9" descr="euroc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6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860E-D7F2-CF48-A58D-98C4E8FD5AD0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/>
              <a:t> </a:t>
            </a:r>
            <a:r>
              <a:rPr lang="de-DE" dirty="0" smtClean="0"/>
              <a:t>/ Features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Euroc</a:t>
            </a:r>
            <a:r>
              <a:rPr lang="de-DE" dirty="0"/>
              <a:t> </a:t>
            </a:r>
            <a:r>
              <a:rPr lang="de-DE" dirty="0" smtClean="0"/>
              <a:t>Data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7" name="Group 1"/>
          <p:cNvGrpSpPr/>
          <p:nvPr/>
        </p:nvGrpSpPr>
        <p:grpSpPr>
          <a:xfrm>
            <a:off x="4261077" y="95618"/>
            <a:ext cx="4489521" cy="603249"/>
            <a:chOff x="5065642" y="63500"/>
            <a:chExt cx="4489521" cy="603249"/>
          </a:xfrm>
        </p:grpSpPr>
        <p:sp>
          <p:nvSpPr>
            <p:cNvPr id="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Chevron 28"/>
          <p:cNvSpPr/>
          <p:nvPr/>
        </p:nvSpPr>
        <p:spPr>
          <a:xfrm>
            <a:off x="1755899" y="95871"/>
            <a:ext cx="2809535" cy="603249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ROVIO and OKVIS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35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6014-5877-6045-B441-CD30C00E96DA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5" name="Bild 14" descr="overview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2447" b="56686"/>
          <a:stretch/>
        </p:blipFill>
        <p:spPr>
          <a:xfrm>
            <a:off x="2196247" y="1263770"/>
            <a:ext cx="4751506" cy="3868549"/>
          </a:xfrm>
          <a:prstGeom prst="rect">
            <a:avLst/>
          </a:prstGeom>
        </p:spPr>
      </p:pic>
      <p:pic>
        <p:nvPicPr>
          <p:cNvPr id="10" name="Bild 9" descr="keyframebased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45" y="2335514"/>
            <a:ext cx="2045339" cy="290090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6350671" y="5951178"/>
            <a:ext cx="2451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2 </a:t>
            </a:r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IJRR, 2015]</a:t>
            </a:r>
            <a:endParaRPr lang="de-DE" sz="1200" dirty="0"/>
          </a:p>
        </p:txBody>
      </p:sp>
      <p:pic>
        <p:nvPicPr>
          <p:cNvPr id="8" name="Bild 7" descr="filteringbased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7" y="2335514"/>
            <a:ext cx="2045339" cy="290090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023672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5842044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/>
              <a:t>2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350671" y="5670109"/>
            <a:ext cx="208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 </a:t>
            </a:r>
            <a:r>
              <a:rPr lang="de-DE" sz="1200" dirty="0" smtClean="0"/>
              <a:t>[</a:t>
            </a:r>
            <a:r>
              <a:rPr lang="de-DE" sz="1200" dirty="0" err="1"/>
              <a:t>Blösch</a:t>
            </a:r>
            <a:r>
              <a:rPr lang="de-DE" sz="1200" dirty="0"/>
              <a:t> et al., IROS, 2015] </a:t>
            </a:r>
          </a:p>
        </p:txBody>
      </p:sp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86606"/>
            <a:ext cx="8496300" cy="847503"/>
          </a:xfrm>
        </p:spPr>
        <p:txBody>
          <a:bodyPr/>
          <a:lstStyle/>
          <a:p>
            <a:r>
              <a:rPr lang="de-DE" sz="2000" dirty="0" smtClean="0"/>
              <a:t>Fast Corner Detector / Multilevel </a:t>
            </a:r>
            <a:r>
              <a:rPr lang="de-DE" sz="2000" dirty="0" err="1" smtClean="0"/>
              <a:t>Direct</a:t>
            </a:r>
            <a:r>
              <a:rPr lang="de-DE" sz="2000" dirty="0" smtClean="0"/>
              <a:t> </a:t>
            </a:r>
            <a:r>
              <a:rPr lang="de-DE" sz="2000" dirty="0" err="1" smtClean="0"/>
              <a:t>Intensity</a:t>
            </a:r>
            <a:r>
              <a:rPr lang="de-DE" sz="2000" dirty="0" smtClean="0"/>
              <a:t> Patch Features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E05A-089F-5D42-82C8-4018FB5FD66F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10" name="euroc_12s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1689835"/>
            <a:ext cx="8496300" cy="3267241"/>
          </a:xfrm>
          <a:prstGeom prst="rect">
            <a:avLst/>
          </a:prstGeom>
        </p:spPr>
      </p:pic>
      <p:grpSp>
        <p:nvGrpSpPr>
          <p:cNvPr id="15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6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8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847-C75C-AD44-B907-408B43FC484C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</a:t>
            </a:r>
            <a:r>
              <a:rPr lang="de-CH" dirty="0" smtClean="0"/>
              <a:t>VI SLAM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978" y="1235842"/>
            <a:ext cx="6872212" cy="3865346"/>
          </a:xfrm>
        </p:spPr>
      </p:pic>
      <p:sp>
        <p:nvSpPr>
          <p:cNvPr id="8" name="Inhaltsplatzhalter 1"/>
          <p:cNvSpPr txBox="1">
            <a:spLocks/>
          </p:cNvSpPr>
          <p:nvPr/>
        </p:nvSpPr>
        <p:spPr>
          <a:xfrm>
            <a:off x="323850" y="5341245"/>
            <a:ext cx="8496300" cy="89286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Harris Corner Detector / BRISK </a:t>
            </a:r>
            <a:r>
              <a:rPr lang="en-GB" sz="2000" dirty="0" smtClean="0"/>
              <a:t>Descriptor</a:t>
            </a:r>
            <a:endParaRPr lang="en-GB" sz="2000" dirty="0" smtClean="0"/>
          </a:p>
          <a:p>
            <a:pPr marL="361950" lvl="1" indent="-361950">
              <a:spcBef>
                <a:spcPts val="500"/>
              </a:spcBef>
            </a:pPr>
            <a:r>
              <a:rPr lang="en-GB" dirty="0" smtClean="0"/>
              <a:t>Nonlinear </a:t>
            </a:r>
            <a:r>
              <a:rPr lang="en-GB" dirty="0" smtClean="0"/>
              <a:t>Optimization</a:t>
            </a:r>
            <a:endParaRPr lang="en-GB" dirty="0" smtClean="0"/>
          </a:p>
        </p:txBody>
      </p:sp>
      <p:grpSp>
        <p:nvGrpSpPr>
          <p:cNvPr id="13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4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7392495" y="4577968"/>
            <a:ext cx="1510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</a:t>
            </a:r>
          </a:p>
          <a:p>
            <a:r>
              <a:rPr lang="de-DE" sz="1200" dirty="0" smtClean="0"/>
              <a:t>IJRR, 2015]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622825"/>
            <a:ext cx="2591091" cy="2057269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408434"/>
            <a:ext cx="8496300" cy="1825676"/>
          </a:xfrm>
        </p:spPr>
        <p:txBody>
          <a:bodyPr/>
          <a:lstStyle/>
          <a:p>
            <a:r>
              <a:rPr lang="de-CH" dirty="0"/>
              <a:t>VI Sensor</a:t>
            </a:r>
          </a:p>
          <a:p>
            <a:r>
              <a:rPr lang="de-CH" dirty="0" err="1" smtClean="0"/>
              <a:t>Distance</a:t>
            </a:r>
            <a:r>
              <a:rPr lang="de-CH" dirty="0" smtClean="0"/>
              <a:t> 1200 m, </a:t>
            </a:r>
            <a:r>
              <a:rPr lang="de-CH" dirty="0" err="1" smtClean="0"/>
              <a:t>handheld</a:t>
            </a:r>
            <a:r>
              <a:rPr lang="de-CH" dirty="0" smtClean="0"/>
              <a:t>, 100 Loops</a:t>
            </a:r>
          </a:p>
          <a:p>
            <a:r>
              <a:rPr lang="de-CH" dirty="0" smtClean="0"/>
              <a:t>Dynamics: 2 m/s, 3 </a:t>
            </a:r>
            <a:r>
              <a:rPr lang="de-CH" dirty="0" err="1" smtClean="0"/>
              <a:t>rad</a:t>
            </a:r>
            <a:r>
              <a:rPr lang="de-CH" dirty="0" smtClean="0"/>
              <a:t>/s</a:t>
            </a:r>
          </a:p>
        </p:txBody>
      </p:sp>
      <p:pic>
        <p:nvPicPr>
          <p:cNvPr id="2" name="Bild 1" descr="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pic>
        <p:nvPicPr>
          <p:cNvPr id="10" name="Bild 9" descr="2D_ok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44" y="1742380"/>
            <a:ext cx="2745855" cy="2372419"/>
          </a:xfrm>
          <a:prstGeom prst="rect">
            <a:avLst/>
          </a:prstGeom>
        </p:spPr>
      </p:pic>
      <p:pic>
        <p:nvPicPr>
          <p:cNvPr id="24" name="Bild 23" descr="2D_rov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 flipV="1">
            <a:off x="3406693" y="3285330"/>
            <a:ext cx="434572" cy="2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760252" y="3453355"/>
            <a:ext cx="82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Start /</a:t>
            </a:r>
          </a:p>
          <a:p>
            <a:r>
              <a:rPr lang="de-DE" sz="1200" dirty="0" err="1" smtClean="0"/>
              <a:t>Endpoint</a:t>
            </a:r>
            <a:endParaRPr lang="de-DE" sz="1200" dirty="0"/>
          </a:p>
        </p:txBody>
      </p:sp>
      <p:grpSp>
        <p:nvGrpSpPr>
          <p:cNvPr id="18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323850" y="3776520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[Nikolic et al., ICRA, 2014]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37263"/>
            <a:ext cx="4248150" cy="2771463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7086"/>
            <a:ext cx="4248150" cy="2565714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25857"/>
            <a:ext cx="911048" cy="421359"/>
          </a:xfrm>
          <a:prstGeom prst="rect">
            <a:avLst/>
          </a:prstGeom>
        </p:spPr>
      </p:pic>
      <p:pic>
        <p:nvPicPr>
          <p:cNvPr id="14" name="Bild 13" descr="rpe_fram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2749417"/>
            <a:ext cx="2900344" cy="2892265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5070396"/>
            <a:ext cx="1220541" cy="198413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16" y="4739138"/>
            <a:ext cx="1142378" cy="198413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rpe_frames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9" y="1602701"/>
            <a:ext cx="2945705" cy="402764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05.12.15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70" y="4346483"/>
            <a:ext cx="1220541" cy="198413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58" y="3888621"/>
            <a:ext cx="1142378" cy="198413"/>
          </a:xfrm>
          <a:prstGeom prst="rect">
            <a:avLst/>
          </a:prstGeom>
        </p:spPr>
      </p:pic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31" y="923099"/>
            <a:ext cx="4183662" cy="2609611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31" y="3625887"/>
            <a:ext cx="4183662" cy="2609611"/>
          </a:xfrm>
          <a:prstGeom prst="rect">
            <a:avLst/>
          </a:prstGeom>
        </p:spPr>
      </p:pic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00" y="923099"/>
            <a:ext cx="911048" cy="421359"/>
          </a:xfrm>
          <a:prstGeom prst="rect">
            <a:avLst/>
          </a:prstGeom>
        </p:spPr>
      </p:pic>
      <p:grpSp>
        <p:nvGrpSpPr>
          <p:cNvPr id="2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1013</Words>
  <Application>Microsoft Macintosh PowerPoint</Application>
  <PresentationFormat>Bildschirmpräsentation (4:3)</PresentationFormat>
  <Paragraphs>247</Paragraphs>
  <Slides>23</Slides>
  <Notes>9</Notes>
  <HiddenSlides>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PowerPoint_Template</vt:lpstr>
      <vt:lpstr>Towards generic Visual-Inertial Odometry</vt:lpstr>
      <vt:lpstr> </vt:lpstr>
      <vt:lpstr>PowerPoint-Präsentation</vt:lpstr>
      <vt:lpstr>Overview </vt:lpstr>
      <vt:lpstr>ROVIO – Robust Visual Inertial Odometry Using a Direct EKF-Based Approach</vt:lpstr>
      <vt:lpstr>OKVIS – Optimal Keyframe-Based VI SLAM </vt:lpstr>
      <vt:lpstr>Comparison </vt:lpstr>
      <vt:lpstr>Global Accuracy  </vt:lpstr>
      <vt:lpstr>Local Accuracy </vt:lpstr>
      <vt:lpstr>Results </vt:lpstr>
      <vt:lpstr>Towards non-timesynchronized Hardware </vt:lpstr>
      <vt:lpstr>Slow Dataset </vt:lpstr>
      <vt:lpstr>Fast dataset </vt:lpstr>
      <vt:lpstr>Fast dataset – Fixed Extrinsics </vt:lpstr>
      <vt:lpstr>Outlook </vt:lpstr>
      <vt:lpstr>PowerPoint-Präsentation</vt:lpstr>
      <vt:lpstr>Global Accuracy – separated axes – IJRR   </vt:lpstr>
      <vt:lpstr>Slow Dataset </vt:lpstr>
      <vt:lpstr>Fast dataset – Fixed Extrinsics </vt:lpstr>
      <vt:lpstr>Global Accuracy ROVIO – Euroc Data </vt:lpstr>
      <vt:lpstr>Global Accuracy ROVIO – Euroc Data </vt:lpstr>
      <vt:lpstr>Local Accuracy ROVIO – Euroc Data </vt:lpstr>
      <vt:lpstr>Computational Complexity / Features – Euroc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244</cp:revision>
  <cp:lastPrinted>2013-06-08T11:22:51Z</cp:lastPrinted>
  <dcterms:created xsi:type="dcterms:W3CDTF">2013-05-24T16:23:39Z</dcterms:created>
  <dcterms:modified xsi:type="dcterms:W3CDTF">2015-12-06T00:16:13Z</dcterms:modified>
</cp:coreProperties>
</file>